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25" r:id="rId3"/>
    <p:sldId id="321" r:id="rId4"/>
    <p:sldId id="322" r:id="rId5"/>
    <p:sldId id="323" r:id="rId6"/>
    <p:sldId id="324" r:id="rId7"/>
    <p:sldId id="292" r:id="rId8"/>
    <p:sldId id="298" r:id="rId9"/>
    <p:sldId id="294" r:id="rId10"/>
    <p:sldId id="263" r:id="rId11"/>
    <p:sldId id="300" r:id="rId12"/>
    <p:sldId id="301" r:id="rId13"/>
    <p:sldId id="302" r:id="rId14"/>
    <p:sldId id="303" r:id="rId15"/>
    <p:sldId id="305" r:id="rId16"/>
    <p:sldId id="289" r:id="rId17"/>
    <p:sldId id="316" r:id="rId18"/>
    <p:sldId id="317" r:id="rId19"/>
    <p:sldId id="293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666633"/>
    <a:srgbClr val="99CC00"/>
    <a:srgbClr val="CC0066"/>
    <a:srgbClr val="009900"/>
    <a:srgbClr val="3333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26" autoAdjust="0"/>
    <p:restoredTop sz="94660"/>
  </p:normalViewPr>
  <p:slideViewPr>
    <p:cSldViewPr>
      <p:cViewPr varScale="1">
        <p:scale>
          <a:sx n="51" d="100"/>
          <a:sy n="51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5325-EC8F-49FA-B08F-30B0E3CE5B41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A92E-64AD-43F1-878F-767EB7D9A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88B-32DC-4A5B-92E8-D0B16D3C37A0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FBC4-D043-4A9F-98D5-76882090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E65C-760E-4797-8A9D-B9E1E4A8C3B4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1FD6-F6EC-4815-88FC-81BF178DA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F091-EA44-4062-B632-FE26341D5D2C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C14A-9507-4298-B8CB-7739E3BB2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8971-32D3-4B4F-BFC8-4F00FFC96A60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269A-FC58-466C-A1E8-2C76C0008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6C32-7EFD-468B-B2D1-321F0EF3FE46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AACE-9699-46D0-A234-19A9C0876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FA0F-6EAC-4A61-AB4B-76E749873651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634C-41CC-432B-95CA-4579EB034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5471-E603-4DA1-8939-BEAF66934F71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92F5-63B9-4BB7-8717-E4B8A6E68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09FB-5FD0-4F65-8107-62B5828D7348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E819-69A7-453F-B334-D0548CFEA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F653-0C81-4D68-94CC-FB34D925D5A6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5E70-DA34-486D-8124-6F31B32A5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32FE-0ED6-4510-9656-C01DE1338301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E261-B558-4078-B4F6-9EB5255BA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9606-D7D3-4A05-94D6-544C44E1E430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A430-59E5-4916-84E4-0561722C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17B0-66EA-4EAE-942B-C64C3DE844BB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2AAD-6F4A-4B4F-8D7A-96F2549BD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29ED-6809-465B-9F69-493BFD98824F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5A77-BDEC-4A95-B566-3508C9B5A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1E408-9431-42F6-869C-3813511B49BC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0BC30-D065-468F-ACC1-77E579BE2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511300"/>
          </a:xfrm>
        </p:spPr>
        <p:txBody>
          <a:bodyPr/>
          <a:lstStyle/>
          <a:p>
            <a:pPr eaLnBrk="1" hangingPunct="1"/>
            <a:r>
              <a:rPr lang="ru-RU" sz="1400" smtClean="0">
                <a:latin typeface="Times New Roman" pitchFamily="18" charset="0"/>
              </a:rPr>
              <a:t>Управление образования Администрации муниципального района Туймазинский район</a:t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</a:rPr>
              <a:t>Республики Башкортостан</a:t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</a:rPr>
              <a:t>Муниципальное автономное дошкольное образовательное учреждение детский сад компенсирующего вида №7 г.Туймазы муниципального района Туймазинский район</a:t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1400" smtClean="0">
                <a:latin typeface="Times New Roman" pitchFamily="18" charset="0"/>
              </a:rPr>
              <a:t>Республики Башкортостан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042988" y="2060575"/>
            <a:ext cx="6729412" cy="4321175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Лэпбук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-  как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</a:rPr>
              <a:t>эфективное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средство для привлечения родителей к сотрудничеству»</a:t>
            </a:r>
          </a:p>
          <a:p>
            <a:pPr algn="r"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Подготовила: </a:t>
            </a:r>
          </a:p>
          <a:p>
            <a:pPr algn="r"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Высшей категории </a:t>
            </a:r>
          </a:p>
          <a:p>
            <a:pPr algn="r" eaLnBrk="1" hangingPunct="1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Безбах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Л.В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3300"/>
                </a:solidFill>
                <a:latin typeface="Times New Roman" pitchFamily="18" charset="0"/>
              </a:rPr>
              <a:t>Макет будущего лэпбука</a:t>
            </a:r>
          </a:p>
        </p:txBody>
      </p:sp>
      <p:pic>
        <p:nvPicPr>
          <p:cNvPr id="25602" name="Picture 6" descr="DSCF30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75" y="1600201"/>
            <a:ext cx="6062663" cy="390050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</a:rPr>
              <a:t>Выставка </a:t>
            </a:r>
            <a:r>
              <a:rPr lang="ru-RU" b="1" i="1" dirty="0" err="1" smtClean="0">
                <a:solidFill>
                  <a:srgbClr val="009900"/>
                </a:solidFill>
                <a:latin typeface="Times New Roman" pitchFamily="18" charset="0"/>
              </a:rPr>
              <a:t>лэпбуков</a:t>
            </a:r>
            <a:endParaRPr lang="ru-RU" b="1" i="1" dirty="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Viktor\Desktop\Для Л.В\20190925_172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C0066"/>
                </a:solidFill>
                <a:latin typeface="Times New Roman" pitchFamily="18" charset="0"/>
              </a:rPr>
              <a:t>Выбор темы для </a:t>
            </a:r>
            <a:r>
              <a:rPr lang="ru-RU" sz="3600" b="1" i="1" dirty="0" err="1" smtClean="0">
                <a:solidFill>
                  <a:srgbClr val="CC0066"/>
                </a:solidFill>
                <a:latin typeface="Times New Roman" pitchFamily="18" charset="0"/>
              </a:rPr>
              <a:t>лэпбука</a:t>
            </a:r>
            <a:endParaRPr lang="ru-RU" sz="3600" b="1" i="1" dirty="0" smtClean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iktor\Desktop\Для Л.В\20190925_175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969" y="2174875"/>
            <a:ext cx="2948278" cy="3540141"/>
          </a:xfrm>
          <a:prstGeom prst="rect">
            <a:avLst/>
          </a:prstGeom>
          <a:noFill/>
        </p:spPr>
      </p:pic>
      <p:pic>
        <p:nvPicPr>
          <p:cNvPr id="2051" name="Picture 3" descr="C:\Users\Viktor\Desktop\Для Л.В\20190925_1814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74875"/>
            <a:ext cx="2833701" cy="35401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</a:rPr>
              <a:t>Составление плана</a:t>
            </a:r>
          </a:p>
        </p:txBody>
      </p:sp>
      <p:pic>
        <p:nvPicPr>
          <p:cNvPr id="3074" name="Picture 2" descr="C:\Users\Viktor\Desktop\Для Л.В\20190925_180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00201"/>
            <a:ext cx="2887883" cy="3850511"/>
          </a:xfrm>
          <a:prstGeom prst="rect">
            <a:avLst/>
          </a:prstGeom>
          <a:noFill/>
        </p:spPr>
      </p:pic>
      <p:pic>
        <p:nvPicPr>
          <p:cNvPr id="3075" name="Picture 3" descr="C:\Users\Viktor\Desktop\Для Л.В\20190925_182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1600200"/>
            <a:ext cx="2571768" cy="37576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3300"/>
                </a:solidFill>
                <a:latin typeface="Times New Roman" pitchFamily="18" charset="0"/>
              </a:rPr>
              <a:t>Создание </a:t>
            </a:r>
            <a:r>
              <a:rPr lang="ru-RU" sz="4000" b="1" i="1" dirty="0" err="1" smtClean="0">
                <a:solidFill>
                  <a:srgbClr val="FF3300"/>
                </a:solidFill>
                <a:latin typeface="Times New Roman" pitchFamily="18" charset="0"/>
              </a:rPr>
              <a:t>лэпбука</a:t>
            </a:r>
            <a:endParaRPr lang="ru-RU" sz="4000" b="1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iktor\Desktop\Для Л.В\20190925_181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74875"/>
            <a:ext cx="2571768" cy="3468983"/>
          </a:xfrm>
          <a:prstGeom prst="rect">
            <a:avLst/>
          </a:prstGeom>
          <a:noFill/>
        </p:spPr>
      </p:pic>
      <p:pic>
        <p:nvPicPr>
          <p:cNvPr id="4099" name="Picture 3" descr="C:\Users\Viktor\Desktop\Для Л.В\20190925_1823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74875"/>
            <a:ext cx="2428892" cy="34687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hlink"/>
                </a:solidFill>
                <a:latin typeface="Times New Roman" pitchFamily="18" charset="0"/>
              </a:rPr>
              <a:t>Выставка готовых </a:t>
            </a:r>
            <a:r>
              <a:rPr lang="ru-RU" b="1" i="1" dirty="0" err="1" smtClean="0">
                <a:solidFill>
                  <a:schemeClr val="hlink"/>
                </a:solidFill>
                <a:latin typeface="Times New Roman" pitchFamily="18" charset="0"/>
              </a:rPr>
              <a:t>лэпбуков</a:t>
            </a:r>
            <a:endParaRPr lang="ru-RU" b="1" i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Viktor\Desktop\IMG-20191022-WA00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129428" cy="2185988"/>
          </a:xfrm>
          <a:prstGeom prst="rect">
            <a:avLst/>
          </a:prstGeom>
          <a:noFill/>
        </p:spPr>
      </p:pic>
      <p:pic>
        <p:nvPicPr>
          <p:cNvPr id="1027" name="Picture 3" descr="C:\Users\Viktor\Desktop\IMG-20191022-WA004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143380"/>
            <a:ext cx="2130023" cy="2187575"/>
          </a:xfrm>
          <a:prstGeom prst="rect">
            <a:avLst/>
          </a:prstGeom>
          <a:noFill/>
        </p:spPr>
      </p:pic>
      <p:pic>
        <p:nvPicPr>
          <p:cNvPr id="1028" name="Picture 4" descr="C:\Users\Viktor\Desktop\IMG-20191022-WA00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71612"/>
            <a:ext cx="2129427" cy="2185988"/>
          </a:xfrm>
          <a:prstGeom prst="rect">
            <a:avLst/>
          </a:prstGeom>
          <a:noFill/>
        </p:spPr>
      </p:pic>
      <p:pic>
        <p:nvPicPr>
          <p:cNvPr id="1029" name="Picture 5" descr="C:\Users\Viktor\Desktop\IMG-20191022-WA0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571744"/>
            <a:ext cx="2130022" cy="21875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Закрепление пройденного материал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а.</a:t>
            </a:r>
          </a:p>
        </p:txBody>
      </p:sp>
      <p:pic>
        <p:nvPicPr>
          <p:cNvPr id="2051" name="Picture 3" descr="C:\Users\Viktor\Desktop\IMG-20191022-WA00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5357850" cy="371477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FF"/>
                </a:solidFill>
                <a:latin typeface="Times New Roman" pitchFamily="18" charset="0"/>
              </a:rPr>
              <a:t>Играем, изучаем, закрипляем.</a:t>
            </a:r>
          </a:p>
        </p:txBody>
      </p:sp>
      <p:pic>
        <p:nvPicPr>
          <p:cNvPr id="3074" name="Picture 2" descr="C:\Users\Viktor\Desktop\IMG-20191022-WA0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3032533" cy="4043377"/>
          </a:xfrm>
          <a:prstGeom prst="rect">
            <a:avLst/>
          </a:prstGeom>
          <a:noFill/>
        </p:spPr>
      </p:pic>
      <p:pic>
        <p:nvPicPr>
          <p:cNvPr id="3075" name="Picture 3" descr="C:\Users\Viktor\Desktop\IMG-20191022-WA00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00200"/>
            <a:ext cx="2272303" cy="2185988"/>
          </a:xfrm>
          <a:prstGeom prst="rect">
            <a:avLst/>
          </a:prstGeom>
          <a:noFill/>
        </p:spPr>
      </p:pic>
      <p:pic>
        <p:nvPicPr>
          <p:cNvPr id="3076" name="Picture 4" descr="C:\Users\Viktor\Desktop\IMG-20191022-WA004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5" y="3938588"/>
            <a:ext cx="2344336" cy="2187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6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8"/>
          <p:cNvSpPr>
            <a:spLocks noGrp="1"/>
          </p:cNvSpPr>
          <p:nvPr>
            <p:ph type="body" sz="half" idx="4294967295"/>
          </p:nvPr>
        </p:nvSpPr>
        <p:spPr>
          <a:xfrm>
            <a:off x="914400" y="981075"/>
            <a:ext cx="8229600" cy="2185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09900"/>
                </a:solidFill>
                <a:latin typeface="Times New Roman" pitchFamily="18" charset="0"/>
              </a:rPr>
              <a:t>   Мы природу изучали и лэпбук все составляли»-радуется детвора, получилось на ура .</a:t>
            </a:r>
          </a:p>
        </p:txBody>
      </p:sp>
      <p:pic>
        <p:nvPicPr>
          <p:cNvPr id="47106" name="Picture 11" descr="DSCF315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424113"/>
            <a:ext cx="4752975" cy="35464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C0066"/>
                </a:solidFill>
              </a:rPr>
              <a:t>Для чего нужен лэпбук?</a:t>
            </a:r>
          </a:p>
        </p:txBody>
      </p:sp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218488" cy="4784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1.Он помогает ребёнку лучше понять и запомнить материал.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2.Это отличный способ для повторения пройденного материала.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3.Создание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</a:rPr>
              <a:t>лэпбука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 является одним из видов совместной деятельности взрослого и детей.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4Лэпбук-эффективное средство для привлечения родителей к </a:t>
            </a:r>
            <a:r>
              <a:rPr lang="ru-RU" sz="2400" b="1" dirty="0" err="1" smtClean="0">
                <a:solidFill>
                  <a:srgbClr val="CC0066"/>
                </a:solidFill>
                <a:latin typeface="Times New Roman" pitchFamily="18" charset="0"/>
              </a:rPr>
              <a:t>сотруднечеству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Родители обеспечивают поддержку: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-организационную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-техническую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-информационную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</a:rPr>
              <a:t>-мотивационную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84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8" descr="goz-tembelligi-ve-tedavisi-517e9e1004ac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4038600" cy="3128962"/>
          </a:xfrm>
        </p:spPr>
      </p:pic>
      <p:pic>
        <p:nvPicPr>
          <p:cNvPr id="17411" name="Picture 9" descr="glass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2850" y="1628775"/>
            <a:ext cx="3279775" cy="2185988"/>
          </a:xfrm>
        </p:spPr>
      </p:pic>
      <p:pic>
        <p:nvPicPr>
          <p:cNvPr id="17412" name="Picture 10" descr="kosoglazi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4076700"/>
            <a:ext cx="3471863" cy="2187575"/>
          </a:xfrm>
        </p:spPr>
      </p:pic>
    </p:spTree>
  </p:cSld>
  <p:clrMapOvr>
    <a:masterClrMapping/>
  </p:clrMapOvr>
  <p:transition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0963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8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8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3333CC"/>
                </a:solidFill>
              </a:rPr>
              <a:t>Актуальность:</a:t>
            </a:r>
            <a:r>
              <a:rPr lang="ru-RU" smtClean="0"/>
              <a:t> 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i="1" smtClean="0">
                <a:solidFill>
                  <a:srgbClr val="CC0066"/>
                </a:solidFill>
              </a:rPr>
              <a:t>  </a:t>
            </a:r>
            <a:r>
              <a:rPr lang="ru-RU" sz="2400" i="1" smtClean="0">
                <a:solidFill>
                  <a:srgbClr val="CC0066"/>
                </a:solidFill>
              </a:rPr>
              <a:t> </a:t>
            </a:r>
            <a:r>
              <a:rPr lang="en-US" sz="2400" i="1" smtClean="0">
                <a:solidFill>
                  <a:srgbClr val="CC0066"/>
                </a:solidFill>
              </a:rPr>
              <a:t> </a:t>
            </a:r>
            <a:r>
              <a:rPr lang="ru-RU" sz="2400" i="1" smtClean="0">
                <a:solidFill>
                  <a:srgbClr val="CC0066"/>
                </a:solidFill>
              </a:rPr>
              <a:t>Как  научить ребенка видеть и узнавать новое?  Как научить  задавать вопросы, наблюдать, экспериментировать, отстаивать свое мнение? Эти вопросы актуальны для современной дошкольной педагогики. Федеральный государственный стандарт ориентирует педагогов на поиск результативных средств развития у детей самостоятельной познавательной активности. Одна из новых форм организации партнерского взаимодействия ребенка и взрослого-лэпбук.</a:t>
            </a:r>
          </a:p>
        </p:txBody>
      </p:sp>
    </p:spTree>
  </p:cSld>
  <p:clrMapOvr>
    <a:masterClrMapping/>
  </p:clrMapOvr>
  <p:transition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FF00FF"/>
                </a:solidFill>
              </a:rPr>
              <a:t>Цель: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i="1" dirty="0" smtClean="0">
                <a:solidFill>
                  <a:srgbClr val="99CC00"/>
                </a:solidFill>
              </a:rPr>
              <a:t>     </a:t>
            </a:r>
            <a:r>
              <a:rPr lang="ru-RU" sz="2000" i="1" dirty="0" smtClean="0">
                <a:solidFill>
                  <a:srgbClr val="99CC00"/>
                </a:solidFill>
              </a:rPr>
              <a:t>Ознакомление родителей с новым видом совместной деятельности взрослого и детей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dirty="0" smtClean="0">
                <a:solidFill>
                  <a:srgbClr val="99CC00"/>
                </a:solidFill>
                <a:latin typeface="Times New Roman" pitchFamily="18" charset="0"/>
              </a:rPr>
              <a:t>ЗАДАЧИ: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99CC00"/>
                </a:solidFill>
                <a:latin typeface="Times New Roman" pitchFamily="18" charset="0"/>
              </a:rPr>
              <a:t>1.Представить педагогический опыт по использованию современных педагогических технологий в воспитании детей дошкольного возраста.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99CC00"/>
                </a:solidFill>
                <a:latin typeface="Times New Roman" pitchFamily="18" charset="0"/>
              </a:rPr>
              <a:t>2.Мотивировать родителей на использование в совместной деятельности с ребенком методов, приемов, игровых заданий.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99CC00"/>
                </a:solidFill>
                <a:latin typeface="Times New Roman" pitchFamily="18" charset="0"/>
              </a:rPr>
              <a:t>3.Дать понятие «</a:t>
            </a:r>
            <a:r>
              <a:rPr lang="ru-RU" sz="2000" dirty="0" err="1" smtClean="0">
                <a:solidFill>
                  <a:srgbClr val="99CC00"/>
                </a:solidFill>
                <a:latin typeface="Times New Roman" pitchFamily="18" charset="0"/>
              </a:rPr>
              <a:t>Лэпбук</a:t>
            </a:r>
            <a:r>
              <a:rPr lang="ru-RU" sz="2000" dirty="0" smtClean="0">
                <a:solidFill>
                  <a:srgbClr val="99CC00"/>
                </a:solidFill>
                <a:latin typeface="Times New Roman" pitchFamily="18" charset="0"/>
              </a:rPr>
              <a:t>», раскрыть актуальность, познакомить с особенностями, принципами технологии, этапами работы над составлением </a:t>
            </a:r>
            <a:r>
              <a:rPr lang="ru-RU" sz="2000" dirty="0" err="1" smtClean="0">
                <a:solidFill>
                  <a:srgbClr val="99CC00"/>
                </a:solidFill>
                <a:latin typeface="Times New Roman" pitchFamily="18" charset="0"/>
              </a:rPr>
              <a:t>лэпбука</a:t>
            </a:r>
            <a:r>
              <a:rPr lang="ru-RU" sz="2000" dirty="0" smtClean="0">
                <a:solidFill>
                  <a:srgbClr val="99CC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99CC00"/>
                </a:solidFill>
                <a:latin typeface="Times New Roman" pitchFamily="18" charset="0"/>
              </a:rPr>
              <a:t>4.Создать доброжелательную обстановку, положительные взаимоотношения между родителями и педагогами. Достичь оптимального уровня взаимодействия педагогов и семьи через систему социального партнерства и внедрения нетрадиционных форм работы.</a:t>
            </a:r>
            <a:endParaRPr lang="ru-RU" sz="2000" dirty="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3333CC"/>
                </a:solidFill>
                <a:latin typeface="Arial" charset="0"/>
              </a:rPr>
              <a:t>Этапы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>
                <a:solidFill>
                  <a:srgbClr val="009900"/>
                </a:solidFill>
                <a:latin typeface="Arial" charset="0"/>
              </a:rPr>
              <a:t>1. Подготовительный</a:t>
            </a:r>
          </a:p>
          <a:p>
            <a:pPr>
              <a:buFont typeface="Arial" charset="0"/>
              <a:buNone/>
            </a:pPr>
            <a:r>
              <a:rPr lang="ru-RU" i="1" smtClean="0">
                <a:solidFill>
                  <a:srgbClr val="009900"/>
                </a:solidFill>
                <a:latin typeface="Arial" charset="0"/>
              </a:rPr>
              <a:t>2. Основной</a:t>
            </a:r>
          </a:p>
          <a:p>
            <a:pPr>
              <a:buFont typeface="Arial" charset="0"/>
              <a:buNone/>
            </a:pPr>
            <a:r>
              <a:rPr lang="ru-RU" i="1" smtClean="0">
                <a:solidFill>
                  <a:srgbClr val="009900"/>
                </a:solidFill>
                <a:latin typeface="Arial" charset="0"/>
              </a:rPr>
              <a:t>3. Заключительный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3333CC"/>
                </a:solidFill>
                <a:latin typeface="Times New Roman" pitchFamily="18" charset="0"/>
              </a:rPr>
              <a:t>Подготовительный этап</a:t>
            </a:r>
          </a:p>
        </p:txBody>
      </p:sp>
      <p:pic>
        <p:nvPicPr>
          <p:cNvPr id="21506" name="Picture 8" descr="9795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1987" y="1428737"/>
            <a:ext cx="2163701" cy="2857519"/>
          </a:xfrm>
        </p:spPr>
      </p:pic>
      <p:pic>
        <p:nvPicPr>
          <p:cNvPr id="21507" name="Picture 9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1557338"/>
            <a:ext cx="1885950" cy="2678112"/>
          </a:xfrm>
        </p:spPr>
      </p:pic>
      <p:pic>
        <p:nvPicPr>
          <p:cNvPr id="21508" name="Picture 10" descr="fe34b5fd-d267-4e7a-9467-a307f2f21fe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786183" y="4005263"/>
            <a:ext cx="1857388" cy="2386012"/>
          </a:xfrm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800" b="1" i="1" smtClean="0">
                <a:solidFill>
                  <a:srgbClr val="FF3300"/>
                </a:solidFill>
                <a:latin typeface="Arial" charset="0"/>
              </a:rPr>
              <a:t>Что такое лэпбук?</a:t>
            </a:r>
          </a:p>
        </p:txBody>
      </p:sp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i="1" smtClean="0">
                <a:solidFill>
                  <a:srgbClr val="FF3300"/>
                </a:solidFill>
                <a:latin typeface="Times New Roman" pitchFamily="18" charset="0"/>
              </a:rPr>
              <a:t>Л</a:t>
            </a:r>
            <a:r>
              <a:rPr lang="ru-RU" b="1" i="1" smtClean="0">
                <a:solidFill>
                  <a:srgbClr val="FF3300"/>
                </a:solidFill>
                <a:latin typeface="Arial" charset="0"/>
              </a:rPr>
              <a:t>эпбук (</a:t>
            </a:r>
            <a:r>
              <a:rPr lang="en-US" b="1" i="1" smtClean="0">
                <a:solidFill>
                  <a:srgbClr val="FF3300"/>
                </a:solidFill>
                <a:latin typeface="Arial" charset="0"/>
              </a:rPr>
              <a:t>lapbook)</a:t>
            </a:r>
            <a:r>
              <a:rPr lang="ru-RU" b="1" i="1" smtClean="0">
                <a:solidFill>
                  <a:srgbClr val="FF3300"/>
                </a:solidFill>
                <a:latin typeface="Arial" charset="0"/>
              </a:rPr>
              <a:t>-в дословном переводе с английского языка значит «наколенная книга»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i="1" smtClean="0">
                <a:solidFill>
                  <a:srgbClr val="FF3300"/>
                </a:solidFill>
                <a:latin typeface="Arial" charset="0"/>
              </a:rPr>
              <a:t>Лэпбук (тематическая или интерактивная папка)-это самодельная бумажная книгжечка с кармашками,окошками,подвижными деталями, в которой помещены материалы на одну тему.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i="1" smtClean="0">
                <a:solidFill>
                  <a:srgbClr val="FF3300"/>
                </a:solidFill>
                <a:latin typeface="Arial" charset="0"/>
              </a:rPr>
              <a:t>           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39750" y="13414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9900"/>
                </a:solidFill>
                <a:latin typeface="Arial" charset="0"/>
              </a:rPr>
              <a:t>Из чего состоит лэпбук?</a:t>
            </a:r>
          </a:p>
        </p:txBody>
      </p:sp>
      <p:sp>
        <p:nvSpPr>
          <p:cNvPr id="23554" name="Rectangle 6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23555" name="Rectangle 7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9900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23557" name="Picture 9" descr="23e651e48c2b962df93d612601cba2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571612"/>
            <a:ext cx="71913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99CC00"/>
                </a:solidFill>
              </a:rPr>
              <a:t>Алгоритм создания лэпбука</a:t>
            </a:r>
          </a:p>
        </p:txBody>
      </p:sp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611188" y="11255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99CC00"/>
                </a:solidFill>
                <a:latin typeface="Times New Roman" pitchFamily="18" charset="0"/>
              </a:rPr>
              <a:t>1.Определиться с темой.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99CC00"/>
                </a:solidFill>
                <a:latin typeface="Times New Roman" pitchFamily="18" charset="0"/>
              </a:rPr>
              <a:t>2.Написать план.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99CC00"/>
                </a:solidFill>
                <a:latin typeface="Times New Roman" pitchFamily="18" charset="0"/>
              </a:rPr>
              <a:t>3.Нарисовать макет.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99CC00"/>
                </a:solidFill>
                <a:latin typeface="Times New Roman" pitchFamily="18" charset="0"/>
              </a:rPr>
              <a:t>4.Практическая работа по теме.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99CC00"/>
                </a:solidFill>
                <a:latin typeface="Times New Roman" pitchFamily="18" charset="0"/>
              </a:rPr>
              <a:t>5.Использование кармашков, конвертиков, книжечек, книжек-раскладушек, блокнота.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19457" grpId="0" build="p"/>
    </p:bldLst>
  </p:timing>
</p:sld>
</file>

<file path=ppt/theme/theme1.xml><?xml version="1.0" encoding="utf-8"?>
<a:theme xmlns:a="http://schemas.openxmlformats.org/drawingml/2006/main" name="Фокина Л. П. 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6</Template>
  <TotalTime>997</TotalTime>
  <Words>365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Фокина Л. П. Шаблон 6</vt:lpstr>
      <vt:lpstr>Управление образования Администрации муниципального района Туймазинский район Республики Башкортостан Муниципальное автономное дошкольное образовательное учреждение детский сад компенсирующего вида №7 г.Туймазы муниципального района Туймазинский район Республики Башкортостан</vt:lpstr>
      <vt:lpstr>Слайд 2</vt:lpstr>
      <vt:lpstr>Актуальность: </vt:lpstr>
      <vt:lpstr>Цель:</vt:lpstr>
      <vt:lpstr>Этапы</vt:lpstr>
      <vt:lpstr>Подготовительный этап</vt:lpstr>
      <vt:lpstr>Что такое лэпбук?</vt:lpstr>
      <vt:lpstr>Из чего состоит лэпбук?</vt:lpstr>
      <vt:lpstr>Алгоритм создания лэпбука</vt:lpstr>
      <vt:lpstr>Макет будущего лэпбука</vt:lpstr>
      <vt:lpstr>Выставка лэпбуков</vt:lpstr>
      <vt:lpstr>Выбор темы для лэпбука</vt:lpstr>
      <vt:lpstr>Составление плана</vt:lpstr>
      <vt:lpstr>Создание лэпбука</vt:lpstr>
      <vt:lpstr>Выставка готовых лэпбуков</vt:lpstr>
      <vt:lpstr>Закрепление пройденного материала.</vt:lpstr>
      <vt:lpstr>Играем, изучаем, закрипляем.</vt:lpstr>
      <vt:lpstr>Слайд 18</vt:lpstr>
      <vt:lpstr>Для чего нужен лэпбук?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Viktor</cp:lastModifiedBy>
  <cp:revision>73</cp:revision>
  <dcterms:created xsi:type="dcterms:W3CDTF">2016-04-03T14:45:34Z</dcterms:created>
  <dcterms:modified xsi:type="dcterms:W3CDTF">2019-10-23T15:13:49Z</dcterms:modified>
</cp:coreProperties>
</file>