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2" r:id="rId4"/>
    <p:sldId id="264" r:id="rId5"/>
    <p:sldId id="274" r:id="rId6"/>
    <p:sldId id="270" r:id="rId7"/>
    <p:sldId id="281" r:id="rId8"/>
    <p:sldId id="272" r:id="rId9"/>
    <p:sldId id="275" r:id="rId10"/>
    <p:sldId id="276" r:id="rId11"/>
    <p:sldId id="282" r:id="rId12"/>
    <p:sldId id="285" r:id="rId13"/>
    <p:sldId id="277" r:id="rId14"/>
    <p:sldId id="279" r:id="rId15"/>
    <p:sldId id="283" r:id="rId16"/>
    <p:sldId id="284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6600"/>
    <a:srgbClr val="FF0066"/>
    <a:srgbClr val="009900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Picture 2" descr="107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708275"/>
            <a:ext cx="39401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21"/>
          <p:cNvGrpSpPr>
            <a:grpSpLocks/>
          </p:cNvGrpSpPr>
          <p:nvPr userDrawn="1"/>
        </p:nvGrpSpPr>
        <p:grpSpPr bwMode="auto">
          <a:xfrm>
            <a:off x="0" y="3284538"/>
            <a:ext cx="5826125" cy="2016125"/>
            <a:chOff x="0" y="3284984"/>
            <a:chExt cx="5826648" cy="2016465"/>
          </a:xfrm>
        </p:grpSpPr>
        <p:pic>
          <p:nvPicPr>
            <p:cNvPr id="7" name="Рисунок 8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9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0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1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2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8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3" name="Picture 2" descr="http://img-fotki.yandex.ru/get/4123/16969765.115/0_70af4_e8b6a294_M.png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011863" y="3860800"/>
            <a:ext cx="2857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C3EBB-ED09-4770-A804-0B263624EB41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B117-5EB9-4FDE-8AF0-5F244E3AC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3" name="Группа 8"/>
          <p:cNvGrpSpPr>
            <a:grpSpLocks/>
          </p:cNvGrpSpPr>
          <p:nvPr userDrawn="1"/>
        </p:nvGrpSpPr>
        <p:grpSpPr bwMode="auto">
          <a:xfrm>
            <a:off x="0" y="3284538"/>
            <a:ext cx="5826125" cy="2016125"/>
            <a:chOff x="0" y="3284984"/>
            <a:chExt cx="5826648" cy="2016465"/>
          </a:xfrm>
        </p:grpSpPr>
        <p:pic>
          <p:nvPicPr>
            <p:cNvPr id="4" name="Рисунок 9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10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1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2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3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4" descr="http://i039.radikal.ru/0805/93/f7dd229a95fb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Скругленный прямоугольник 5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pic>
        <p:nvPicPr>
          <p:cNvPr id="11" name="Picture 2" descr="107.png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0" y="4724400"/>
            <a:ext cx="20161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5CE7-4F65-4617-9645-3572920F1B59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1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4C052-022E-4256-82C9-168C726FB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02D40-3C56-4982-974B-ADAB413CF169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3510E-24B9-4BD4-B252-1F4AF7D264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FCF60D-F858-426C-9CBB-07BF56427684}" type="datetimeFigureOut">
              <a:rPr lang="ru-RU"/>
              <a:pPr>
                <a:defRPr/>
              </a:pPr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1B6345-D8A4-41AC-9794-E8CC99C0E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1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1400" b="1" smtClean="0">
                <a:latin typeface="Times New Roman" pitchFamily="18" charset="0"/>
              </a:rPr>
              <a:t>Управление образования Администрации муниципального района Туймазинский район</a:t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400" b="1" smtClean="0">
                <a:latin typeface="Times New Roman" pitchFamily="18" charset="0"/>
              </a:rPr>
              <a:t>Республики Башкортостан</a:t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400" b="1" smtClean="0">
                <a:latin typeface="Times New Roman" pitchFamily="18" charset="0"/>
              </a:rPr>
              <a:t>Муниципальное автономное дошкольное образовательное учреждение детский сад компенсирующего вида №7 г.Туймазы муниципального района Туймазинский район</a:t>
            </a:r>
            <a:br>
              <a:rPr lang="ru-RU" sz="1400" b="1" smtClean="0">
                <a:latin typeface="Times New Roman" pitchFamily="18" charset="0"/>
              </a:rPr>
            </a:br>
            <a:r>
              <a:rPr lang="ru-RU" sz="1400" b="1" smtClean="0">
                <a:latin typeface="Times New Roman" pitchFamily="18" charset="0"/>
              </a:rPr>
              <a:t>Республики Башкортостан</a:t>
            </a:r>
          </a:p>
        </p:txBody>
      </p:sp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                </a:t>
            </a:r>
          </a:p>
          <a:p>
            <a:endParaRPr lang="ru-RU" smtClean="0"/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0066"/>
                </a:solidFill>
                <a:latin typeface="Times New Roman" pitchFamily="18" charset="0"/>
              </a:rPr>
              <a:t>МАДОУ №7«Солнышко»</a:t>
            </a:r>
            <a:endParaRPr 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b="1" i="1" smtClean="0">
                <a:solidFill>
                  <a:srgbClr val="FF0066"/>
                </a:solidFill>
                <a:latin typeface="Times New Roman" pitchFamily="18" charset="0"/>
              </a:rPr>
              <a:t> Развитие речи детей дошкольного возраста через театрализованную деятельность. </a:t>
            </a:r>
            <a:endParaRPr lang="en-US" b="1" i="1" smtClean="0">
              <a:solidFill>
                <a:srgbClr val="FF0066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0066"/>
                </a:solidFill>
                <a:latin typeface="Times New Roman" pitchFamily="18" charset="0"/>
              </a:rPr>
              <a:t>(Из опыта работы) Безбах Л.В.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Times New Roman" pitchFamily="18" charset="0"/>
              </a:rPr>
              <a:t>Предметно-развивающая среда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00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Предметно – развивающая среда: Для обогащения предметно – развивающей среды в группе оформлена  театрализованная зона с участием родителей «Театр своими руками» . Были изготовлены персонажи сказок и атрибуты к ним из разных материалов. Дети на основе готовых кукольных театров продолжают разыгрывать сказки, составлять интересные и необычные рассказы, меняя героев и обстановку. </a:t>
            </a:r>
          </a:p>
        </p:txBody>
      </p:sp>
      <p:pic>
        <p:nvPicPr>
          <p:cNvPr id="14339" name="Picture 6" descr="DSCF315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44675"/>
            <a:ext cx="4038600" cy="301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9900"/>
                </a:solidFill>
                <a:latin typeface="Times New Roman" pitchFamily="18" charset="0"/>
              </a:rPr>
              <a:t>Инсценировка сказки «Лиса сирота»</a:t>
            </a:r>
          </a:p>
        </p:txBody>
      </p:sp>
      <p:pic>
        <p:nvPicPr>
          <p:cNvPr id="15362" name="Picture 7" descr="DSCF306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341438"/>
            <a:ext cx="4038600" cy="3014662"/>
          </a:xfrm>
        </p:spPr>
      </p:pic>
      <p:pic>
        <p:nvPicPr>
          <p:cNvPr id="15363" name="Picture 8" descr="DSCF306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644900"/>
            <a:ext cx="4038600" cy="301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9900"/>
                </a:solidFill>
                <a:latin typeface="Times New Roman" pitchFamily="18" charset="0"/>
              </a:rPr>
              <a:t>Инсценировка сказки «</a:t>
            </a:r>
            <a:r>
              <a:rPr lang="ru-RU" sz="3600" b="1" i="1" smtClean="0">
                <a:solidFill>
                  <a:srgbClr val="009900"/>
                </a:solidFill>
                <a:latin typeface="Arial" charset="0"/>
              </a:rPr>
              <a:t>Красная шапочка»</a:t>
            </a:r>
          </a:p>
        </p:txBody>
      </p:sp>
      <p:pic>
        <p:nvPicPr>
          <p:cNvPr id="16386" name="Picture 7" descr="IMG_20170404_15544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73238"/>
            <a:ext cx="4038600" cy="3028950"/>
          </a:xfrm>
        </p:spPr>
      </p:pic>
      <p:pic>
        <p:nvPicPr>
          <p:cNvPr id="16387" name="Picture 8" descr="IMG_20170404_15565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3357563"/>
            <a:ext cx="4038600" cy="30289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9900"/>
                </a:solidFill>
                <a:latin typeface="Times New Roman" pitchFamily="18" charset="0"/>
              </a:rPr>
              <a:t>Виды театров</a:t>
            </a:r>
          </a:p>
        </p:txBody>
      </p:sp>
      <p:sp>
        <p:nvSpPr>
          <p:cNvPr id="1741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  <a:ln>
            <a:solidFill>
              <a:srgbClr val="CC9900"/>
            </a:solidFill>
          </a:ln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>
                <a:solidFill>
                  <a:srgbClr val="CC9900"/>
                </a:solidFill>
              </a:rPr>
              <a:t>    </a:t>
            </a:r>
            <a:r>
              <a:rPr lang="ru-RU" sz="2800" smtClean="0">
                <a:solidFill>
                  <a:srgbClr val="CC9900"/>
                </a:solidFill>
              </a:rPr>
              <a:t>Виды театров используемые в работе: пальчиковый</a:t>
            </a:r>
            <a:r>
              <a:rPr lang="ru-RU" sz="2800" smtClean="0">
                <a:solidFill>
                  <a:srgbClr val="CC9900"/>
                </a:solidFill>
                <a:latin typeface="Arial" charset="0"/>
              </a:rPr>
              <a:t>,</a:t>
            </a:r>
            <a:r>
              <a:rPr lang="ru-RU" sz="2800" smtClean="0">
                <a:solidFill>
                  <a:srgbClr val="CC9900"/>
                </a:solidFill>
              </a:rPr>
              <a:t> настольный, кукольный, на </a:t>
            </a:r>
            <a:r>
              <a:rPr lang="ru-RU" sz="2800" smtClean="0">
                <a:solidFill>
                  <a:srgbClr val="CC9900"/>
                </a:solidFill>
                <a:latin typeface="Times New Roman" pitchFamily="18" charset="0"/>
              </a:rPr>
              <a:t>каврогра</a:t>
            </a:r>
            <a:r>
              <a:rPr lang="ru-RU" sz="2800" smtClean="0">
                <a:solidFill>
                  <a:srgbClr val="CC9900"/>
                </a:solidFill>
              </a:rPr>
              <a:t>фе, костюмированный, масочный ,на палочках,конусный,би-ба-бо,тарелочный.</a:t>
            </a:r>
          </a:p>
        </p:txBody>
      </p:sp>
      <p:pic>
        <p:nvPicPr>
          <p:cNvPr id="17411" name="Picture 9" descr="DSCF275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2238" y="1600200"/>
            <a:ext cx="2928937" cy="2185988"/>
          </a:xfrm>
        </p:spPr>
      </p:pic>
      <p:pic>
        <p:nvPicPr>
          <p:cNvPr id="17412" name="Picture 10" descr="DSCF286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2238" y="3938588"/>
            <a:ext cx="29305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00"/>
                </a:solidFill>
                <a:latin typeface="Times New Roman" pitchFamily="18" charset="0"/>
              </a:rPr>
              <a:t>Виды театра</a:t>
            </a:r>
          </a:p>
        </p:txBody>
      </p:sp>
      <p:pic>
        <p:nvPicPr>
          <p:cNvPr id="18434" name="Picture 9" descr="DSCF274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1238" y="1600200"/>
            <a:ext cx="2928937" cy="2185988"/>
          </a:xfrm>
        </p:spPr>
      </p:pic>
      <p:pic>
        <p:nvPicPr>
          <p:cNvPr id="18435" name="Picture 10" descr="DSCF275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2238" y="1600200"/>
            <a:ext cx="2928937" cy="2185988"/>
          </a:xfrm>
        </p:spPr>
      </p:pic>
      <p:pic>
        <p:nvPicPr>
          <p:cNvPr id="18436" name="Picture 11" descr="DSCF275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2238" y="3938588"/>
            <a:ext cx="2930525" cy="2187575"/>
          </a:xfrm>
        </p:spPr>
      </p:pic>
      <p:pic>
        <p:nvPicPr>
          <p:cNvPr id="18437" name="Picture 12" descr="DSCF275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011238" y="3938588"/>
            <a:ext cx="29305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hlink"/>
                </a:solidFill>
                <a:latin typeface="Times New Roman" pitchFamily="18" charset="0"/>
              </a:rPr>
              <a:t>Настольный</a:t>
            </a:r>
          </a:p>
        </p:txBody>
      </p:sp>
      <p:pic>
        <p:nvPicPr>
          <p:cNvPr id="19458" name="Picture 5" descr="DSCF27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9875" y="1600200"/>
            <a:ext cx="606266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6600"/>
                </a:solidFill>
                <a:latin typeface="Bodoni MT Black" pitchFamily="18" charset="0"/>
              </a:rPr>
              <a:t>Плоскостной на коврографе</a:t>
            </a:r>
          </a:p>
        </p:txBody>
      </p:sp>
      <p:pic>
        <p:nvPicPr>
          <p:cNvPr id="20482" name="Picture 7" descr="DSCF27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84313"/>
            <a:ext cx="4038600" cy="3014662"/>
          </a:xfrm>
        </p:spPr>
      </p:pic>
      <p:pic>
        <p:nvPicPr>
          <p:cNvPr id="20483" name="Picture 8" descr="DSCF286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3573463"/>
            <a:ext cx="4038600" cy="3014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folHlink"/>
                </a:solidFill>
                <a:latin typeface="Times New Roman" pitchFamily="18" charset="0"/>
              </a:rPr>
              <a:t>Костюмированный</a:t>
            </a:r>
          </a:p>
        </p:txBody>
      </p:sp>
      <p:pic>
        <p:nvPicPr>
          <p:cNvPr id="21506" name="Picture 7" descr="DSCF272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55850"/>
            <a:ext cx="4038600" cy="3014663"/>
          </a:xfrm>
        </p:spPr>
      </p:pic>
      <p:pic>
        <p:nvPicPr>
          <p:cNvPr id="21507" name="Picture 8" descr="DSCF272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2355850"/>
            <a:ext cx="4038600" cy="301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0066"/>
                </a:solidFill>
              </a:rPr>
              <a:t>Вывод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В процессе театрализованной игры расширяются и углубляются знания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детей об окружающем мире;  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Развиваются психические процессы: внимание, память, восприятие, воображение;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 активизируется и совершенствуется словарный запас, грамматический строй речи, Звукопроизношение, темп, выразительность речи;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 Совершенствуется моторика, координация, плавность, переключаемость, целенаправленность движений;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 Происходит коррекция поведения;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 Развивается чувство коллективизма, ответственность друг за друга, формируется опыт нравственного поведения;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Стимулируется развитие творческой, поисковой активности, самостоятельности;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 участие в театрализованных играх доставляют детям радость, вызывают активный интерес, увлекают их.</a:t>
            </a:r>
          </a:p>
          <a:p>
            <a:pPr>
              <a:buFont typeface="Arial" charset="0"/>
              <a:buNone/>
            </a:pPr>
            <a:r>
              <a:rPr lang="ru-RU" sz="1600" b="1" smtClean="0">
                <a:solidFill>
                  <a:schemeClr val="hlink"/>
                </a:solidFill>
                <a:latin typeface="Times New Roman" pitchFamily="18" charset="0"/>
              </a:rPr>
              <a:t>      Главная наша радость-интерес в глазах детей, желание общаться и появление у них фразовой речи.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FF6600"/>
                </a:solidFill>
                <a:latin typeface="Arial" charset="0"/>
              </a:rPr>
              <a:t>Актуальность</a:t>
            </a:r>
          </a:p>
        </p:txBody>
      </p:sp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hlink"/>
                </a:solidFill>
                <a:latin typeface="Times New Roman" pitchFamily="18" charset="0"/>
              </a:rPr>
              <a:t>Актуальность Ясная и правильная речь - это залог продуктивного общения, уверенности, успешности. Театральная деятельность – это самый распространённый вид детского творчества. Она близка и понятна ребёнку, глубоко лежит в его природе и находит своё отстранение стихийно, потому что связана с игрой. Всякую свою выдумку, впечатления из окружающей жизни ребёнку хочется выложить в живые образы и действия. Входя в образ, он играет любые роли, стараясь подражать тому, что видит и что его заинтересовало, и, получая огромное эмоциональное наслаждение. Поэтому возникла идея - создания системы педагогических мероприятий по развитию речи детей дошкольного возраста  через театрализованную деятельность.</a:t>
            </a:r>
          </a:p>
          <a:p>
            <a:pPr>
              <a:lnSpc>
                <a:spcPct val="80000"/>
              </a:lnSpc>
            </a:pP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rgbClr val="FF0000"/>
                </a:solidFill>
              </a:rPr>
              <a:t>Значение театрализованной деятельности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folHlink"/>
                </a:solidFill>
                <a:latin typeface="Times New Roman" pitchFamily="18" charset="0"/>
              </a:rPr>
              <a:t>Значение театрализованной деятельности помогает усвоению богатства родного языка, его выразительных средств появляется живой интерес к самостоятельному познанию и размышлению совершенствует артикуляционный аппарат формируется диалогическая, эмоционально насыщенная речь улучшается усвоение содержания произведения, логика и последовательность событий дети получают эмоциональный подъём способствует развитию элементов речевого общения: мимики, жестов, пантомимики, интонации, модуляции голоса позволяет формировать опыт социального поведения стимулирует активную речь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1" i="1" smtClean="0">
                <a:solidFill>
                  <a:schemeClr val="folHlink"/>
                </a:solidFill>
                <a:latin typeface="Times New Roman" pitchFamily="18" charset="0"/>
              </a:rPr>
              <a:t>Цель:</a:t>
            </a:r>
            <a:endParaRPr lang="ru-RU" sz="3200" i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194" name="Rectangle 5"/>
          <p:cNvSpPr>
            <a:spLocks noGrp="1"/>
          </p:cNvSpPr>
          <p:nvPr>
            <p:ph idx="4294967295"/>
          </p:nvPr>
        </p:nvSpPr>
        <p:spPr>
          <a:xfrm>
            <a:off x="827088" y="2060575"/>
            <a:ext cx="7859712" cy="40655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smtClean="0">
                <a:solidFill>
                  <a:schemeClr val="hlink"/>
                </a:solidFill>
                <a:latin typeface="Times New Roman" pitchFamily="18" charset="0"/>
              </a:rPr>
              <a:t>Создать условия для развития речи детей через творческую активность в театрализованной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3399FF"/>
                </a:solidFill>
                <a:latin typeface="Times New Roman" pitchFamily="18" charset="0"/>
              </a:rPr>
              <a:t> Задачи :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  Развить устойчивый интерес к театрально-игровой деятельности;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  Обогащать словарь детей, активизировать его;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  Совершенствовать диалогическую речь, ее грамотный строй;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  Побуждать детей отзываться на игры-действия со звуками (живой и неживой природы), подражать движениям животных и птиц под музыку, под звучащее слово;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800" smtClean="0">
                <a:solidFill>
                  <a:srgbClr val="FF0000"/>
                </a:solidFill>
                <a:latin typeface="Times New Roman" pitchFamily="18" charset="0"/>
              </a:rPr>
              <a:t>   Способствовать проявлению самостоятельности, активности в игре с персонажами игрушками</a:t>
            </a:r>
          </a:p>
          <a:p>
            <a:pPr>
              <a:lnSpc>
                <a:spcPct val="80000"/>
              </a:lnSpc>
            </a:pPr>
            <a:endParaRPr lang="ru-RU" sz="280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rgbClr val="FF6600"/>
                </a:solidFill>
                <a:latin typeface="Times New Roman" pitchFamily="18" charset="0"/>
              </a:rPr>
              <a:t>Театрализованная деятельность способствует развитию: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00113" y="1916113"/>
            <a:ext cx="403860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latin typeface="Times New Roman" pitchFamily="18" charset="0"/>
              </a:rPr>
              <a:t>     </a:t>
            </a:r>
            <a:r>
              <a:rPr lang="ru-RU" sz="2400" smtClean="0">
                <a:solidFill>
                  <a:srgbClr val="009900"/>
                </a:solidFill>
                <a:latin typeface="Times New Roman" pitchFamily="18" charset="0"/>
              </a:rPr>
              <a:t>психофизических способностей (мимики, пантомимики);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009900"/>
                </a:solidFill>
                <a:latin typeface="Times New Roman" pitchFamily="18" charset="0"/>
              </a:rPr>
              <a:t>    психических процессов (восприятия, воображения, мышления, внимания, памяти и др.);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009900"/>
                </a:solidFill>
                <a:latin typeface="Times New Roman" pitchFamily="18" charset="0"/>
              </a:rPr>
              <a:t>    речи (монолог, диалог);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rgbClr val="009900"/>
                </a:solidFill>
                <a:latin typeface="Times New Roman" pitchFamily="18" charset="0"/>
              </a:rPr>
              <a:t>    творческих способностей (умения перевоплощаться, импровизировать, брать на себя роль).</a:t>
            </a:r>
          </a:p>
        </p:txBody>
      </p:sp>
      <p:pic>
        <p:nvPicPr>
          <p:cNvPr id="10243" name="Picture 7" descr="DSCF269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02238" y="1600200"/>
            <a:ext cx="2928937" cy="2185988"/>
          </a:xfrm>
        </p:spPr>
      </p:pic>
      <p:pic>
        <p:nvPicPr>
          <p:cNvPr id="10244" name="Picture 8" descr="DSCF278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2238" y="3938588"/>
            <a:ext cx="29305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4"/>
          <p:cNvSpPr>
            <a:spLocks noGrp="1"/>
          </p:cNvSpPr>
          <p:nvPr>
            <p:ph type="title" idx="4294967295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b="1" i="1" smtClean="0">
                <a:solidFill>
                  <a:srgbClr val="FF6600"/>
                </a:solidFill>
                <a:latin typeface="Times New Roman" pitchFamily="18" charset="0"/>
              </a:rPr>
              <a:t>«Разминка театральная»</a:t>
            </a:r>
          </a:p>
        </p:txBody>
      </p:sp>
      <p:sp>
        <p:nvSpPr>
          <p:cNvPr id="11266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chemeClr val="folHlink"/>
                </a:solidFill>
                <a:latin typeface="Times New Roman" pitchFamily="18" charset="0"/>
              </a:rPr>
              <a:t>   </a:t>
            </a:r>
            <a:r>
              <a:rPr lang="ru-RU" smtClean="0">
                <a:solidFill>
                  <a:schemeClr val="folHlink"/>
                </a:solidFill>
                <a:latin typeface="Times New Roman" pitchFamily="18" charset="0"/>
              </a:rPr>
              <a:t>А теперь пора пришла, общаться жестами, да, да !Я вам слово говорю, в ответ от вас я жеста жду.</a:t>
            </a:r>
          </a:p>
        </p:txBody>
      </p:sp>
      <p:pic>
        <p:nvPicPr>
          <p:cNvPr id="11267" name="Picture 8" descr="DSCF316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1238" y="1600200"/>
            <a:ext cx="2928937" cy="2185988"/>
          </a:xfrm>
        </p:spPr>
      </p:pic>
      <p:pic>
        <p:nvPicPr>
          <p:cNvPr id="11268" name="Picture 9" descr="DSCF316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1238" y="3938588"/>
            <a:ext cx="2930525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3399FF"/>
                </a:solidFill>
              </a:rPr>
              <a:t>Содержание деятельности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Содержание деятельности: Артикуляционная гимнастика Чистоговорки и скороговорки Пластические этюды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Мимические этюды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Загадки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Упражнения на воображение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Упражнения на напряжение и расслабление мышц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Упражнения на имитацию движений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Хороводные игры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Подвижные игры с героями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smtClean="0">
                <a:solidFill>
                  <a:schemeClr val="folHlink"/>
                </a:solidFill>
                <a:latin typeface="Times New Roman" pitchFamily="18" charset="0"/>
              </a:rPr>
              <a:t>     </a:t>
            </a:r>
            <a:r>
              <a:rPr lang="ru-RU" sz="2000" smtClean="0">
                <a:solidFill>
                  <a:schemeClr val="folHlink"/>
                </a:solidFill>
                <a:latin typeface="Times New Roman" pitchFamily="18" charset="0"/>
              </a:rPr>
              <a:t>Обыгрывание эпизодов Инсценирование сказок, потешек, стихов </a:t>
            </a:r>
            <a:endParaRPr lang="en-US" sz="200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12291" name="Picture 5" descr="DSCF268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55850"/>
            <a:ext cx="4038600" cy="3014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chemeClr val="folHlink"/>
                </a:solidFill>
                <a:latin typeface="Times New Roman" pitchFamily="18" charset="0"/>
              </a:rPr>
              <a:t>Созданы</a:t>
            </a:r>
          </a:p>
        </p:txBody>
      </p:sp>
      <p:pic>
        <p:nvPicPr>
          <p:cNvPr id="13314" name="Picture 6" descr="DSCF316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1238" y="3938588"/>
            <a:ext cx="2930525" cy="2187575"/>
          </a:xfrm>
        </p:spPr>
      </p:pic>
      <p:sp>
        <p:nvSpPr>
          <p:cNvPr id="1331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Созданы: картотеки игр и упражнений: «Развитие речевого дыхания», «Логоритмические упражнения», «Скороговорки и чистоговорки», «Играем пальчиками и развиваем речь», «Сказки к театрам», «Театральные игры»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,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 картотека мнемотаблиц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 Оформлены: альбом: «Волшебный мир сказок»книга сказок с заданиями. Для родителей: рекомендации : «Домашний кукольный театр», «Расскажи детям сказку», консультации</a:t>
            </a:r>
            <a:r>
              <a:rPr lang="ru-RU" sz="2000" smtClean="0">
                <a:solidFill>
                  <a:srgbClr val="FF0000"/>
                </a:solidFill>
                <a:latin typeface="Arial" charset="0"/>
              </a:rPr>
              <a:t>.</a:t>
            </a:r>
            <a:r>
              <a:rPr lang="ru-RU" sz="200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sz="2000" smtClean="0"/>
          </a:p>
        </p:txBody>
      </p:sp>
      <p:pic>
        <p:nvPicPr>
          <p:cNvPr id="13316" name="Picture 8" descr="DSCF316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1238" y="1600200"/>
            <a:ext cx="2928937" cy="2185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687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Управление образования Администрации муниципального района Туймазинский район Республики Башкортостан Муниципальное автономное дошкольное образовательное учреждение детский сад компенсирующего вида №7 г.Туймазы муниципального района Туймазинский район Республики Башкортостан</vt:lpstr>
      <vt:lpstr>Актуальность</vt:lpstr>
      <vt:lpstr>Значение театрализованной деятельности</vt:lpstr>
      <vt:lpstr>Цель:</vt:lpstr>
      <vt:lpstr> Задачи :</vt:lpstr>
      <vt:lpstr>Театрализованная деятельность способствует развитию:</vt:lpstr>
      <vt:lpstr>«Разминка театральная»</vt:lpstr>
      <vt:lpstr>Содержание деятельности</vt:lpstr>
      <vt:lpstr>Созданы</vt:lpstr>
      <vt:lpstr>Предметно-развивающая среда</vt:lpstr>
      <vt:lpstr>Инсценировка сказки «Лиса сирота»</vt:lpstr>
      <vt:lpstr>Инсценировка сказки «Красная шапочка»</vt:lpstr>
      <vt:lpstr>Виды театров</vt:lpstr>
      <vt:lpstr>Виды театра</vt:lpstr>
      <vt:lpstr>Настольный</vt:lpstr>
      <vt:lpstr>Плоскостной на коврографе</vt:lpstr>
      <vt:lpstr>Костюмированный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Viktor</cp:lastModifiedBy>
  <cp:revision>20</cp:revision>
  <dcterms:created xsi:type="dcterms:W3CDTF">2014-08-12T12:51:50Z</dcterms:created>
  <dcterms:modified xsi:type="dcterms:W3CDTF">2019-10-09T17:07:01Z</dcterms:modified>
</cp:coreProperties>
</file>